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9750"/>
  <p:notesSz cx="7556500" cy="106997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50"/>
    <p:restoredTop sz="94678"/>
  </p:normalViewPr>
  <p:slideViewPr>
    <p:cSldViewPr>
      <p:cViewPr varScale="1">
        <p:scale>
          <a:sx n="83" d="100"/>
          <a:sy n="83" d="100"/>
        </p:scale>
        <p:origin x="928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2F2F2F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F2F2F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F2F2F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F2F2F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7515" y="1009257"/>
            <a:ext cx="7047865" cy="561340"/>
          </a:xfrm>
          <a:custGeom>
            <a:avLst/>
            <a:gdLst/>
            <a:ahLst/>
            <a:cxnLst/>
            <a:rect l="l" t="t" r="r" b="b"/>
            <a:pathLst>
              <a:path w="7047865" h="561340">
                <a:moveTo>
                  <a:pt x="7047760" y="561190"/>
                </a:moveTo>
                <a:lnTo>
                  <a:pt x="0" y="561190"/>
                </a:lnTo>
                <a:lnTo>
                  <a:pt x="0" y="0"/>
                </a:lnTo>
                <a:lnTo>
                  <a:pt x="7047760" y="0"/>
                </a:lnTo>
                <a:lnTo>
                  <a:pt x="7047760" y="56119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60383" y="1009284"/>
            <a:ext cx="688340" cy="559435"/>
          </a:xfrm>
          <a:custGeom>
            <a:avLst/>
            <a:gdLst/>
            <a:ahLst/>
            <a:cxnLst/>
            <a:rect l="l" t="t" r="r" b="b"/>
            <a:pathLst>
              <a:path w="688340" h="559435">
                <a:moveTo>
                  <a:pt x="687778" y="0"/>
                </a:moveTo>
                <a:lnTo>
                  <a:pt x="0" y="558842"/>
                </a:lnTo>
              </a:path>
            </a:pathLst>
          </a:custGeom>
          <a:ln w="94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13732" y="203136"/>
            <a:ext cx="2418832" cy="6470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2F2F2F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52689" y="1002902"/>
          <a:ext cx="7046593" cy="927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0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2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7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43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2610">
                <a:tc>
                  <a:txBody>
                    <a:bodyPr/>
                    <a:lstStyle/>
                    <a:p>
                      <a:pPr marL="68580">
                        <a:lnSpc>
                          <a:spcPts val="2085"/>
                        </a:lnSpc>
                      </a:pPr>
                      <a:r>
                        <a:rPr sz="1800" spc="-50" dirty="0">
                          <a:solidFill>
                            <a:srgbClr val="2F2F2F"/>
                          </a:solidFill>
                          <a:latin typeface="MS PGothic"/>
                          <a:cs typeface="MS PGothic"/>
                        </a:rPr>
                        <a:t>月</a:t>
                      </a:r>
                      <a:endParaRPr sz="1800">
                        <a:latin typeface="MS PGothic"/>
                        <a:cs typeface="MS PGothic"/>
                      </a:endParaRPr>
                    </a:p>
                    <a:p>
                      <a:pPr marL="407034">
                        <a:lnSpc>
                          <a:spcPts val="1985"/>
                        </a:lnSpc>
                        <a:spcBef>
                          <a:spcPts val="260"/>
                        </a:spcBef>
                      </a:pPr>
                      <a:r>
                        <a:rPr sz="1800" spc="-50" dirty="0">
                          <a:solidFill>
                            <a:srgbClr val="2F2F2F"/>
                          </a:solidFill>
                          <a:latin typeface="MS PGothic"/>
                          <a:cs typeface="MS PGothic"/>
                        </a:rPr>
                        <a:t>日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5445" marR="257175" indent="-121285">
                        <a:lnSpc>
                          <a:spcPts val="1950"/>
                        </a:lnSpc>
                        <a:spcBef>
                          <a:spcPts val="430"/>
                        </a:spcBef>
                      </a:pPr>
                      <a:r>
                        <a:rPr sz="1800" spc="50" dirty="0">
                          <a:solidFill>
                            <a:srgbClr val="2F2F2F"/>
                          </a:solidFill>
                          <a:latin typeface="MS PGothic"/>
                          <a:cs typeface="MS PGothic"/>
                        </a:rPr>
                        <a:t>記入者</a:t>
                      </a:r>
                      <a:r>
                        <a:rPr sz="1800" spc="25" dirty="0">
                          <a:solidFill>
                            <a:srgbClr val="2F2F2F"/>
                          </a:solidFill>
                          <a:latin typeface="MS PGothic"/>
                          <a:cs typeface="MS PGothic"/>
                        </a:rPr>
                        <a:t>氏名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546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1295"/>
                        </a:spcBef>
                      </a:pPr>
                      <a:r>
                        <a:rPr sz="1800" spc="250" dirty="0">
                          <a:solidFill>
                            <a:srgbClr val="2F2F2F"/>
                          </a:solidFill>
                          <a:latin typeface="MS PGothic"/>
                          <a:cs typeface="MS PGothic"/>
                        </a:rPr>
                        <a:t>状況・状態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1644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48615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sz="1800" spc="204" dirty="0">
                          <a:solidFill>
                            <a:srgbClr val="2F2F2F"/>
                          </a:solidFill>
                          <a:latin typeface="MS PGothic"/>
                          <a:cs typeface="MS PGothic"/>
                        </a:rPr>
                        <a:t>実施したこと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1479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85445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sz="1800" spc="-15" dirty="0">
                          <a:solidFill>
                            <a:srgbClr val="2F2F2F"/>
                          </a:solidFill>
                          <a:latin typeface="MS PGothic"/>
                          <a:cs typeface="MS PGothic"/>
                        </a:rPr>
                        <a:t>特記事項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1479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134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511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00" dirty="0"/>
              <a:t>様申し送り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134059"/>
              </p:ext>
            </p:extLst>
          </p:nvPr>
        </p:nvGraphicFramePr>
        <p:xfrm>
          <a:off x="252689" y="1002902"/>
          <a:ext cx="7045957" cy="9274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0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4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4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43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2610">
                <a:tc>
                  <a:txBody>
                    <a:bodyPr/>
                    <a:lstStyle/>
                    <a:p>
                      <a:pPr marL="68580">
                        <a:lnSpc>
                          <a:spcPts val="2100"/>
                        </a:lnSpc>
                      </a:pPr>
                      <a:r>
                        <a:rPr sz="1800" spc="-50" dirty="0">
                          <a:solidFill>
                            <a:srgbClr val="2F2F2F"/>
                          </a:solidFill>
                          <a:latin typeface="MS PGothic"/>
                          <a:cs typeface="MS PGothic"/>
                        </a:rPr>
                        <a:t>月</a:t>
                      </a:r>
                      <a:endParaRPr sz="1800">
                        <a:latin typeface="MS PGothic"/>
                        <a:cs typeface="MS PGothic"/>
                      </a:endParaRPr>
                    </a:p>
                    <a:p>
                      <a:pPr marL="407034">
                        <a:lnSpc>
                          <a:spcPts val="1970"/>
                        </a:lnSpc>
                        <a:spcBef>
                          <a:spcPts val="260"/>
                        </a:spcBef>
                      </a:pPr>
                      <a:r>
                        <a:rPr sz="1800" spc="-50" dirty="0">
                          <a:solidFill>
                            <a:srgbClr val="2F2F2F"/>
                          </a:solidFill>
                          <a:latin typeface="MS PGothic"/>
                          <a:cs typeface="MS PGothic"/>
                        </a:rPr>
                        <a:t>日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5445" marR="257175" indent="-121285">
                        <a:lnSpc>
                          <a:spcPts val="1950"/>
                        </a:lnSpc>
                        <a:spcBef>
                          <a:spcPts val="430"/>
                        </a:spcBef>
                      </a:pPr>
                      <a:r>
                        <a:rPr sz="1800" spc="50" dirty="0">
                          <a:solidFill>
                            <a:srgbClr val="2F2F2F"/>
                          </a:solidFill>
                          <a:latin typeface="MS PGothic"/>
                          <a:cs typeface="MS PGothic"/>
                        </a:rPr>
                        <a:t>記入者</a:t>
                      </a:r>
                      <a:r>
                        <a:rPr sz="1800" spc="25" dirty="0">
                          <a:solidFill>
                            <a:srgbClr val="2F2F2F"/>
                          </a:solidFill>
                          <a:latin typeface="MS PGothic"/>
                          <a:cs typeface="MS PGothic"/>
                        </a:rPr>
                        <a:t>氏名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546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spc="250" dirty="0">
                          <a:solidFill>
                            <a:srgbClr val="2F2F2F"/>
                          </a:solidFill>
                          <a:latin typeface="MS PGothic"/>
                          <a:cs typeface="MS PGothic"/>
                        </a:rPr>
                        <a:t>状況・状態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1663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sz="1800" spc="204" dirty="0">
                          <a:solidFill>
                            <a:srgbClr val="2F2F2F"/>
                          </a:solidFill>
                          <a:latin typeface="MS PGothic"/>
                          <a:cs typeface="MS PGothic"/>
                        </a:rPr>
                        <a:t>実施したこと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1498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sz="1800" spc="-15" dirty="0">
                          <a:solidFill>
                            <a:srgbClr val="2F2F2F"/>
                          </a:solidFill>
                          <a:latin typeface="MS PGothic"/>
                          <a:cs typeface="MS PGothic"/>
                        </a:rPr>
                        <a:t>特記事項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1498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61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4604" algn="ctr">
                        <a:lnSpc>
                          <a:spcPct val="100000"/>
                        </a:lnSpc>
                      </a:pPr>
                      <a:r>
                        <a:rPr sz="1600" b="1" spc="11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4/1</a:t>
                      </a:r>
                      <a:endParaRPr sz="1600">
                        <a:latin typeface="Microsoft JhengHei"/>
                        <a:cs typeface="Microsoft JhengHei"/>
                      </a:endParaRPr>
                    </a:p>
                  </a:txBody>
                  <a:tcPr marL="0" marR="0" marT="609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R="69850" algn="ctr">
                        <a:lnSpc>
                          <a:spcPct val="100000"/>
                        </a:lnSpc>
                      </a:pPr>
                      <a:r>
                        <a:rPr sz="1600" b="1" spc="7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Nrs</a:t>
                      </a:r>
                      <a:r>
                        <a:rPr sz="1600" b="1" spc="10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 山田</a:t>
                      </a:r>
                      <a:endParaRPr sz="1600">
                        <a:latin typeface="Microsoft JhengHei"/>
                        <a:cs typeface="Microsoft JhengHei"/>
                      </a:endParaRPr>
                    </a:p>
                  </a:txBody>
                  <a:tcPr marL="0" marR="0" marT="609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R="8255" algn="ctr">
                        <a:lnSpc>
                          <a:spcPct val="100000"/>
                        </a:lnSpc>
                      </a:pPr>
                      <a:r>
                        <a:rPr sz="1400" b="1" spc="-2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BP↑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</a:txBody>
                  <a:tcPr marL="0" marR="0" marT="952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4775" marR="97155" indent="187960">
                        <a:lnSpc>
                          <a:spcPts val="1500"/>
                        </a:lnSpc>
                        <a:spcBef>
                          <a:spcPts val="1345"/>
                        </a:spcBef>
                      </a:pPr>
                      <a:r>
                        <a:rPr sz="1400" b="1" spc="5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医師への報告</a:t>
                      </a:r>
                      <a:r>
                        <a:rPr sz="1400" b="1" spc="-5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 </a:t>
                      </a:r>
                      <a:r>
                        <a:rPr sz="1400" b="1" spc="6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バソルータテープ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  <a:p>
                      <a:pPr marL="669290">
                        <a:lnSpc>
                          <a:spcPts val="1480"/>
                        </a:lnSpc>
                      </a:pPr>
                      <a:r>
                        <a:rPr sz="1400" b="1" spc="1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貼付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</a:txBody>
                  <a:tcPr marL="0" marR="0" marT="170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89230" marR="200660" indent="68580">
                        <a:lnSpc>
                          <a:spcPts val="1500"/>
                        </a:lnSpc>
                      </a:pPr>
                      <a:r>
                        <a:rPr sz="1400" b="1" spc="10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BP100</a:t>
                      </a:r>
                      <a:r>
                        <a:rPr sz="1400" b="1" spc="3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以下で</a:t>
                      </a:r>
                      <a:r>
                        <a:rPr sz="1400" b="1" spc="6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テープをはがす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</a:txBody>
                  <a:tcPr marL="0" marR="0" marT="5206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3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4604" algn="ctr">
                        <a:lnSpc>
                          <a:spcPct val="100000"/>
                        </a:lnSpc>
                      </a:pPr>
                      <a:r>
                        <a:rPr sz="1600" b="1" spc="11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4/1</a:t>
                      </a:r>
                      <a:endParaRPr sz="1600">
                        <a:latin typeface="Microsoft JhengHei"/>
                        <a:cs typeface="Microsoft JhengHe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R="69850" algn="ctr">
                        <a:lnSpc>
                          <a:spcPct val="100000"/>
                        </a:lnSpc>
                      </a:pPr>
                      <a:r>
                        <a:rPr sz="1600" b="1" spc="7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Nrs</a:t>
                      </a:r>
                      <a:r>
                        <a:rPr sz="1600" b="1" spc="10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 西村</a:t>
                      </a:r>
                      <a:endParaRPr sz="1600">
                        <a:latin typeface="Microsoft JhengHei"/>
                        <a:cs typeface="Microsoft JhengHe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R="8255" algn="ctr">
                        <a:lnSpc>
                          <a:spcPts val="1590"/>
                        </a:lnSpc>
                        <a:spcBef>
                          <a:spcPts val="5"/>
                        </a:spcBef>
                      </a:pPr>
                      <a:r>
                        <a:rPr sz="1400" b="1" spc="3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訪問時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  <a:p>
                      <a:pPr marL="190500" marR="199390" algn="ctr">
                        <a:lnSpc>
                          <a:spcPts val="1500"/>
                        </a:lnSpc>
                        <a:spcBef>
                          <a:spcPts val="110"/>
                        </a:spcBef>
                      </a:pPr>
                      <a:r>
                        <a:rPr sz="1400" b="1" spc="5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ベッド横にて</a:t>
                      </a:r>
                      <a:r>
                        <a:rPr sz="1400" b="1" spc="-5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 </a:t>
                      </a:r>
                      <a:r>
                        <a:rPr sz="1400" b="1" spc="6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転倒発見するも</a:t>
                      </a:r>
                      <a:r>
                        <a:rPr sz="1400" b="1" spc="4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外傷なし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7790" marR="104139" algn="ctr">
                        <a:lnSpc>
                          <a:spcPts val="1500"/>
                        </a:lnSpc>
                        <a:spcBef>
                          <a:spcPts val="5"/>
                        </a:spcBef>
                      </a:pPr>
                      <a:r>
                        <a:rPr sz="1400" b="1" spc="6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バイタルチェック</a:t>
                      </a:r>
                      <a:r>
                        <a:rPr sz="1400" b="1" spc="4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経過観察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  <a:p>
                      <a:pPr marR="5715" algn="ctr">
                        <a:lnSpc>
                          <a:spcPts val="1480"/>
                        </a:lnSpc>
                      </a:pPr>
                      <a:r>
                        <a:rPr sz="1400" b="1" spc="5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医師への報告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</a:txBody>
                  <a:tcPr marL="0" marR="0" marT="1447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1115" algn="ctr">
                        <a:lnSpc>
                          <a:spcPct val="100000"/>
                        </a:lnSpc>
                      </a:pPr>
                      <a:r>
                        <a:rPr sz="1400" b="1" spc="5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家族連絡済み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4604" algn="ctr">
                        <a:lnSpc>
                          <a:spcPct val="100000"/>
                        </a:lnSpc>
                      </a:pPr>
                      <a:r>
                        <a:rPr sz="1600" b="1" spc="11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4/2</a:t>
                      </a:r>
                      <a:endParaRPr sz="1600">
                        <a:latin typeface="Microsoft JhengHei"/>
                        <a:cs typeface="Microsoft JhengHei"/>
                      </a:endParaRPr>
                    </a:p>
                  </a:txBody>
                  <a:tcPr marL="0" marR="0" marT="1016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R="69850" algn="ctr">
                        <a:lnSpc>
                          <a:spcPct val="100000"/>
                        </a:lnSpc>
                      </a:pPr>
                      <a:r>
                        <a:rPr sz="1600" b="1" spc="7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Nrs</a:t>
                      </a:r>
                      <a:r>
                        <a:rPr sz="1600" b="1" spc="10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 田中</a:t>
                      </a:r>
                      <a:endParaRPr sz="1600">
                        <a:latin typeface="Microsoft JhengHei"/>
                        <a:cs typeface="Microsoft JhengHei"/>
                      </a:endParaRPr>
                    </a:p>
                  </a:txBody>
                  <a:tcPr marL="0" marR="0" marT="1016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61035" marR="387350" indent="-282575">
                        <a:lnSpc>
                          <a:spcPts val="1500"/>
                        </a:lnSpc>
                      </a:pPr>
                      <a:r>
                        <a:rPr sz="1400" b="1" spc="5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夜間巡回時</a:t>
                      </a:r>
                      <a:r>
                        <a:rPr sz="1400" b="1" spc="1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不穏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</a:txBody>
                  <a:tcPr marL="0" marR="0" marT="927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62305" marR="292100" indent="-376555">
                        <a:lnSpc>
                          <a:spcPts val="1500"/>
                        </a:lnSpc>
                      </a:pPr>
                      <a:r>
                        <a:rPr sz="1400" b="1" spc="5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クエチアピン</a:t>
                      </a:r>
                      <a:r>
                        <a:rPr sz="1400" b="1" spc="1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頓服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</a:txBody>
                  <a:tcPr marL="0" marR="0" marT="927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96570" marR="269875" indent="-188595">
                        <a:lnSpc>
                          <a:spcPts val="1500"/>
                        </a:lnSpc>
                      </a:pPr>
                      <a:r>
                        <a:rPr sz="1400" b="1" spc="5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日中トイレ時</a:t>
                      </a:r>
                      <a:r>
                        <a:rPr sz="1400" b="1" spc="4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転倒注意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</a:txBody>
                  <a:tcPr marL="0" marR="0" marT="927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4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83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4604" algn="ctr">
                        <a:lnSpc>
                          <a:spcPct val="100000"/>
                        </a:lnSpc>
                      </a:pPr>
                      <a:r>
                        <a:rPr sz="1600" b="1" spc="11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4/3</a:t>
                      </a:r>
                      <a:endParaRPr sz="1600">
                        <a:latin typeface="Microsoft JhengHei"/>
                        <a:cs typeface="Microsoft JhengHei"/>
                      </a:endParaRPr>
                    </a:p>
                  </a:txBody>
                  <a:tcPr marL="0" marR="0" marT="2324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83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R="69850" algn="ctr">
                        <a:lnSpc>
                          <a:spcPct val="100000"/>
                        </a:lnSpc>
                      </a:pPr>
                      <a:r>
                        <a:rPr sz="1600" b="1" spc="9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PT</a:t>
                      </a:r>
                      <a:r>
                        <a:rPr sz="1600" b="1" spc="10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 金子</a:t>
                      </a:r>
                      <a:endParaRPr sz="1600">
                        <a:latin typeface="Microsoft JhengHei"/>
                        <a:cs typeface="Microsoft JhengHei"/>
                      </a:endParaRPr>
                    </a:p>
                  </a:txBody>
                  <a:tcPr marL="0" marR="0" marT="2324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3500" marR="72390" indent="303530">
                        <a:lnSpc>
                          <a:spcPts val="1500"/>
                        </a:lnSpc>
                      </a:pPr>
                      <a:r>
                        <a:rPr sz="1400" b="1" spc="9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BP120/60 </a:t>
                      </a:r>
                      <a:r>
                        <a:rPr sz="1400" b="1" spc="5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HR68</a:t>
                      </a:r>
                      <a:r>
                        <a:rPr sz="1400" b="1" spc="24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 </a:t>
                      </a:r>
                      <a:r>
                        <a:rPr sz="1400" b="1" spc="5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SpO2</a:t>
                      </a:r>
                      <a:r>
                        <a:rPr sz="1400" b="1" spc="24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 </a:t>
                      </a:r>
                      <a:r>
                        <a:rPr sz="1400" b="1" spc="5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98%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86385" marR="292100" indent="63500">
                        <a:lnSpc>
                          <a:spcPts val="1500"/>
                        </a:lnSpc>
                      </a:pPr>
                      <a:r>
                        <a:rPr sz="1400" b="1" spc="13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30</a:t>
                      </a:r>
                      <a:r>
                        <a:rPr sz="1400" b="1" spc="4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分連続で</a:t>
                      </a:r>
                      <a:r>
                        <a:rPr sz="1400" b="1" spc="5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屋外歩行実施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1115" algn="ctr">
                        <a:lnSpc>
                          <a:spcPts val="1590"/>
                        </a:lnSpc>
                        <a:spcBef>
                          <a:spcPts val="5"/>
                        </a:spcBef>
                      </a:pPr>
                      <a:r>
                        <a:rPr sz="1400" b="1" spc="5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疲れに伴い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  <a:p>
                      <a:pPr marL="120650" marR="81915" algn="ctr">
                        <a:lnSpc>
                          <a:spcPts val="1500"/>
                        </a:lnSpc>
                        <a:spcBef>
                          <a:spcPts val="110"/>
                        </a:spcBef>
                      </a:pPr>
                      <a:r>
                        <a:rPr sz="1400" b="1" spc="6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つまづきが増える</a:t>
                      </a:r>
                      <a:r>
                        <a:rPr sz="1400" b="1" spc="4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転倒注意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</a:txBody>
                  <a:tcPr marL="0" marR="0" marT="1117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5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4604" algn="ctr">
                        <a:lnSpc>
                          <a:spcPct val="100000"/>
                        </a:lnSpc>
                      </a:pPr>
                      <a:r>
                        <a:rPr sz="1600" b="1" spc="11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4/3</a:t>
                      </a:r>
                      <a:endParaRPr sz="1600">
                        <a:latin typeface="Microsoft JhengHei"/>
                        <a:cs typeface="Microsoft JhengHei"/>
                      </a:endParaRPr>
                    </a:p>
                  </a:txBody>
                  <a:tcPr marL="0" marR="0" marT="914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500" b="1" spc="6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ヘルパー佐藤</a:t>
                      </a:r>
                      <a:endParaRPr sz="1500">
                        <a:latin typeface="Microsoft JhengHei"/>
                        <a:cs typeface="Microsoft JhengHei"/>
                      </a:endParaRPr>
                    </a:p>
                  </a:txBody>
                  <a:tcPr marL="0" marR="0" marT="1085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575310" marR="379730" indent="-188595">
                        <a:lnSpc>
                          <a:spcPts val="1500"/>
                        </a:lnSpc>
                      </a:pPr>
                      <a:r>
                        <a:rPr sz="1400" b="1" spc="5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軟便多量で</a:t>
                      </a:r>
                      <a:r>
                        <a:rPr sz="1400" b="1" spc="3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便失禁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</a:txBody>
                  <a:tcPr marL="0" marR="0" marT="825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R="5715" algn="ctr">
                        <a:lnSpc>
                          <a:spcPct val="100000"/>
                        </a:lnSpc>
                      </a:pPr>
                      <a:r>
                        <a:rPr sz="1400" b="1" spc="6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オムツ交換実施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</a:txBody>
                  <a:tcPr marL="0" marR="0" marT="1428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1115" algn="ctr">
                        <a:lnSpc>
                          <a:spcPts val="1590"/>
                        </a:lnSpc>
                      </a:pPr>
                      <a:r>
                        <a:rPr sz="1400" b="1" spc="4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便状態を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  <a:p>
                      <a:pPr marL="31115" algn="ctr">
                        <a:lnSpc>
                          <a:spcPts val="1590"/>
                        </a:lnSpc>
                      </a:pPr>
                      <a:r>
                        <a:rPr sz="1400" b="1" spc="6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家族に報告済み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</a:txBody>
                  <a:tcPr marL="0" marR="0" marT="508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7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4604" algn="ctr">
                        <a:lnSpc>
                          <a:spcPct val="100000"/>
                        </a:lnSpc>
                      </a:pPr>
                      <a:r>
                        <a:rPr sz="1600" b="1" spc="11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4/4</a:t>
                      </a:r>
                      <a:endParaRPr sz="1600">
                        <a:latin typeface="Microsoft JhengHei"/>
                        <a:cs typeface="Microsoft JhengHei"/>
                      </a:endParaRPr>
                    </a:p>
                  </a:txBody>
                  <a:tcPr marL="0" marR="0" marT="1568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7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500" b="1" spc="6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ヘルパー高橋</a:t>
                      </a:r>
                      <a:endParaRPr sz="1500">
                        <a:latin typeface="Microsoft JhengHei"/>
                        <a:cs typeface="Microsoft JhengHei"/>
                      </a:endParaRPr>
                    </a:p>
                  </a:txBody>
                  <a:tcPr marL="0" marR="0" marT="1739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513080" marR="285115" indent="-220345">
                        <a:lnSpc>
                          <a:spcPts val="1500"/>
                        </a:lnSpc>
                      </a:pPr>
                      <a:r>
                        <a:rPr sz="1400" b="1" spc="5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家族が靴下を</a:t>
                      </a:r>
                      <a:r>
                        <a:rPr sz="1400" b="1" spc="-5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 </a:t>
                      </a:r>
                      <a:r>
                        <a:rPr sz="1400" b="1" spc="13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5</a:t>
                      </a:r>
                      <a:r>
                        <a:rPr sz="1400" b="1" spc="3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枚持参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</a:txBody>
                  <a:tcPr marL="0" marR="0" marT="1479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62305" marR="386080" indent="-282575">
                        <a:lnSpc>
                          <a:spcPts val="1500"/>
                        </a:lnSpc>
                      </a:pPr>
                      <a:r>
                        <a:rPr sz="1400" b="1" spc="5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ロッカーに</a:t>
                      </a:r>
                      <a:r>
                        <a:rPr sz="1400" b="1" spc="1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収納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</a:txBody>
                  <a:tcPr marL="0" marR="0" marT="1479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189230" marR="200660" indent="187960">
                        <a:lnSpc>
                          <a:spcPts val="1500"/>
                        </a:lnSpc>
                      </a:pPr>
                      <a:r>
                        <a:rPr sz="1400" b="1" spc="50" dirty="0" err="1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〇〇さんと</a:t>
                      </a:r>
                      <a:r>
                        <a:rPr sz="1400" b="1" spc="-5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 </a:t>
                      </a:r>
                      <a:r>
                        <a:rPr sz="1400" b="1" spc="60" dirty="0" err="1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同じ靴下あり</a:t>
                      </a:r>
                      <a:br>
                        <a:rPr lang="en-US" sz="1400" b="1" spc="6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</a:br>
                      <a:r>
                        <a:rPr sz="1400" b="1" spc="6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使</a:t>
                      </a:r>
                      <a:r>
                        <a:rPr sz="1400" b="1" spc="55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用時名前確認</a:t>
                      </a:r>
                      <a:endParaRPr sz="1400" dirty="0">
                        <a:latin typeface="Microsoft JhengHei"/>
                        <a:cs typeface="Microsoft JhengHei"/>
                      </a:endParaRPr>
                    </a:p>
                  </a:txBody>
                  <a:tcPr marL="0" marR="0" marT="425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3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4604" algn="ctr">
                        <a:lnSpc>
                          <a:spcPct val="100000"/>
                        </a:lnSpc>
                      </a:pPr>
                      <a:r>
                        <a:rPr sz="1600" b="1" spc="11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4/5</a:t>
                      </a:r>
                      <a:endParaRPr sz="1600">
                        <a:latin typeface="Microsoft JhengHei"/>
                        <a:cs typeface="Microsoft JhengHei"/>
                      </a:endParaRPr>
                    </a:p>
                  </a:txBody>
                  <a:tcPr marL="0" marR="0" marT="1117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1" spc="7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Nrs</a:t>
                      </a:r>
                      <a:r>
                        <a:rPr sz="1600" b="1" spc="10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 西村</a:t>
                      </a:r>
                      <a:endParaRPr sz="1600">
                        <a:latin typeface="Microsoft JhengHei"/>
                        <a:cs typeface="Microsoft JhengHei"/>
                      </a:endParaRPr>
                    </a:p>
                  </a:txBody>
                  <a:tcPr marL="0" marR="0" marT="1117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14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4/5</a:t>
                      </a:r>
                      <a:r>
                        <a:rPr sz="1400" b="1" spc="80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、</a:t>
                      </a:r>
                      <a:r>
                        <a:rPr sz="1400" b="1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A</a:t>
                      </a:r>
                      <a:r>
                        <a:rPr sz="1400" b="1" spc="45" dirty="0">
                          <a:solidFill>
                            <a:srgbClr val="2F2F2F"/>
                          </a:solidFill>
                          <a:latin typeface="Microsoft JhengHei"/>
                          <a:cs typeface="Microsoft JhengHei"/>
                        </a:rPr>
                        <a:t>病院転院</a:t>
                      </a:r>
                      <a:endParaRPr sz="1400">
                        <a:latin typeface="Microsoft JhengHei"/>
                        <a:cs typeface="Microsoft JhengHei"/>
                      </a:endParaRPr>
                    </a:p>
                  </a:txBody>
                  <a:tcPr marL="0" marR="0" marT="1631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511645" y="203136"/>
            <a:ext cx="1617345" cy="798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240"/>
              </a:lnSpc>
              <a:spcBef>
                <a:spcPts val="100"/>
              </a:spcBef>
            </a:pPr>
            <a:r>
              <a:rPr sz="3600" spc="140" dirty="0">
                <a:solidFill>
                  <a:srgbClr val="2F2F2F"/>
                </a:solidFill>
                <a:latin typeface="MS PGothic"/>
                <a:cs typeface="MS PGothic"/>
              </a:rPr>
              <a:t>榎本 誠</a:t>
            </a:r>
            <a:endParaRPr sz="3600">
              <a:latin typeface="MS PGothic"/>
              <a:cs typeface="MS PGothic"/>
            </a:endParaRPr>
          </a:p>
          <a:p>
            <a:pPr marL="43815">
              <a:lnSpc>
                <a:spcPts val="1839"/>
              </a:lnSpc>
            </a:pPr>
            <a:r>
              <a:rPr sz="1600" b="1" spc="95" dirty="0">
                <a:solidFill>
                  <a:srgbClr val="2F2F2F"/>
                </a:solidFill>
                <a:latin typeface="Microsoft YaHei"/>
                <a:cs typeface="Microsoft YaHei"/>
              </a:rPr>
              <a:t>ID：0422563</a:t>
            </a:r>
            <a:endParaRPr sz="1600">
              <a:latin typeface="Microsoft YaHei"/>
              <a:cs typeface="Microsoft YaHe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00" dirty="0"/>
              <a:t>様申し送り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1560</TotalTime>
  <Words>95</Words>
  <Application>Microsoft Macintosh PowerPoint</Application>
  <PresentationFormat>ユーザー設定</PresentationFormat>
  <Paragraphs>91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Microsoft JhengHei</vt:lpstr>
      <vt:lpstr>Microsoft YaHei</vt:lpstr>
      <vt:lpstr>MS PGothic</vt:lpstr>
      <vt:lpstr>Calibri</vt:lpstr>
      <vt:lpstr>Times New Roman</vt:lpstr>
      <vt:lpstr>Office Theme</vt:lpstr>
      <vt:lpstr>様申し送り</vt:lpstr>
      <vt:lpstr>様申し送り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申し送り</dc:title>
  <dc:creator>sho kaneko</dc:creator>
  <cp:keywords>DAGTvt9y2X8,BAD79TdXZzY,0</cp:keywords>
  <cp:lastModifiedBy>kanekosho1001@gmail.com</cp:lastModifiedBy>
  <cp:revision>1</cp:revision>
  <cp:lastPrinted>2025-07-29T14:44:17Z</cp:lastPrinted>
  <dcterms:created xsi:type="dcterms:W3CDTF">2025-07-23T14:11:44Z</dcterms:created>
  <dcterms:modified xsi:type="dcterms:W3CDTF">2025-07-30T16:44:39Z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2025-07-23T00:00:00Z</vt:filetime>
  </property>
  <property fmtid="{D5CDD505-2E9C-101B-9397-08002B2CF9AE}" pid="3" name="Creator">
    <vt:lpwstr>Canva</vt:lpwstr>
  </property>
  <property fmtid="{D5CDD505-2E9C-101B-9397-08002B2CF9AE}" pid="4" name="LastSaved">
    <vt:filetime>2025-07-23T00:00:00Z</vt:filetime>
  </property>
  <property fmtid="{D5CDD505-2E9C-101B-9397-08002B2CF9AE}" pid="5" name="Producer">
    <vt:lpwstr>Canva</vt:lpwstr>
  </property>
</Properties>
</file>